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30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89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300" r:id="rId32"/>
    <p:sldId id="279" r:id="rId33"/>
    <p:sldId id="280" r:id="rId34"/>
    <p:sldId id="281" r:id="rId35"/>
    <p:sldId id="282" r:id="rId36"/>
    <p:sldId id="283" r:id="rId37"/>
    <p:sldId id="285" r:id="rId38"/>
    <p:sldId id="286" r:id="rId39"/>
    <p:sldId id="287" r:id="rId40"/>
    <p:sldId id="288" r:id="rId41"/>
    <p:sldId id="299" r:id="rId42"/>
    <p:sldId id="30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A1EFE22-CE7C-42CC-B09D-29ACBD291E65}" type="datetimeFigureOut">
              <a:rPr lang="en-US" smtClean="0"/>
              <a:t>19-Sep-20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2550AAD-839B-4B8F-B92C-7EFCF33E6A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63962"/>
          </a:xfrm>
        </p:spPr>
        <p:txBody>
          <a:bodyPr/>
          <a:lstStyle/>
          <a:p>
            <a:pPr algn="ctr"/>
            <a:r>
              <a:rPr lang="sr-Cyrl-RS" sz="4000" dirty="0" smtClean="0">
                <a:latin typeface="Times New Roman" pitchFamily="18" charset="0"/>
                <a:cs typeface="Times New Roman" pitchFamily="18" charset="0"/>
              </a:rPr>
              <a:t>ЗДРАВСТВЕНИ СИСТЕМИ</a:t>
            </a:r>
            <a:endParaRPr lang="sr-Latn-R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95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23900" indent="-723900"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РЕСУРСИ У ЗДРАВСТВЕНОМ СИСТЕМУ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85232"/>
      </p:ext>
    </p:extLst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КАДРОВИ У ЗДРАВСТВЕНОМ СИСТЕМУ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29579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ЛЕКОВИ, ВАКЦИНЕ, ЗДРАВСТВЕНЕ ТЕХНОЛОГИЈЕ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43795"/>
      </p:ext>
    </p:extLst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ИНФОРМАЦИЈЕ И ЗНАЊЕ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25073"/>
      </p:ext>
    </p:extLst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КЛАСИФИКАЦИЈА ЗДРАВСТВЕНИХ СИСТЕМА</a:t>
            </a:r>
            <a:endParaRPr lang="en-US" sz="32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8575"/>
      </p:ext>
    </p:extLst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smtClean="0">
                <a:solidFill>
                  <a:schemeClr val="accent3">
                    <a:shade val="75000"/>
                  </a:schemeClr>
                </a:solidFill>
              </a:rPr>
              <a:t/>
            </a:r>
            <a:br>
              <a:rPr lang="en-US" sz="2800" smtClean="0">
                <a:solidFill>
                  <a:schemeClr val="accent3">
                    <a:shade val="75000"/>
                  </a:schemeClr>
                </a:solidFill>
              </a:rPr>
            </a:br>
            <a:r>
              <a:rPr lang="sr-Cyrl-RS" sz="27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Укупни издаци за здравствену заштиту по глави становника у Србији одабраним земљама изражени у доларима</a:t>
            </a:r>
            <a:endParaRPr lang="en-US" sz="27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368929"/>
      </p:ext>
    </p:extLst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МОДЕЛИ ЗДРАВСТВЕНИХ СИСТЕМА ПРЕМА </a:t>
            </a:r>
            <a:r>
              <a:rPr lang="sr-Latn-CS" sz="2800" b="1" smtClean="0">
                <a:latin typeface="Times New Roman" pitchFamily="18" charset="0"/>
                <a:cs typeface="Times New Roman" pitchFamily="18" charset="0"/>
              </a:rPr>
              <a:t>OECD-</a:t>
            </a: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31168"/>
      </p:ext>
    </p:extLst>
  </p:cSld>
  <p:clrMapOvr>
    <a:masterClrMapping/>
  </p:clrMapOvr>
  <p:transition>
    <p:pull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МОДЕЛИ ЗДРАВСТВЕНИХ СИСТЕМА</a:t>
            </a:r>
            <a:br>
              <a:rPr lang="sr-Cyrl-RS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“Сви системи здравствене заштите су несавршени и скупи”</a:t>
            </a:r>
            <a:endParaRPr lang="en-US" sz="2800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89544"/>
      </p:ext>
    </p:extLst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400" b="1" smtClean="0">
                <a:latin typeface="Tahoma" pitchFamily="34" charset="0"/>
              </a:rPr>
              <a:t>НАЦИОНАЛНА ЗДРАВСТВЕНА СЛУЖБА</a:t>
            </a:r>
            <a:r>
              <a:rPr lang="sr-Latn-CS" sz="2400" b="1" smtClean="0">
                <a:latin typeface="Tahoma" pitchFamily="34" charset="0"/>
              </a:rPr>
              <a:t/>
            </a:r>
            <a:br>
              <a:rPr lang="sr-Latn-CS" sz="2400" b="1" smtClean="0">
                <a:latin typeface="Tahoma" pitchFamily="34" charset="0"/>
              </a:rPr>
            </a:br>
            <a:r>
              <a:rPr lang="sr-Latn-CS" sz="2400" b="1" smtClean="0">
                <a:latin typeface="Tahoma" pitchFamily="34" charset="0"/>
              </a:rPr>
              <a:t>(</a:t>
            </a:r>
            <a:r>
              <a:rPr lang="sr-Latn-CS" sz="2400" b="1" i="1" smtClean="0">
                <a:latin typeface="Tahoma" pitchFamily="34" charset="0"/>
              </a:rPr>
              <a:t>National Health Service - NHS)</a:t>
            </a:r>
            <a:br>
              <a:rPr lang="sr-Latn-CS" sz="2400" b="1" i="1" smtClean="0">
                <a:latin typeface="Tahoma" pitchFamily="34" charset="0"/>
              </a:rPr>
            </a:br>
            <a:r>
              <a:rPr lang="sr-Latn-CS" sz="2400" b="1" smtClean="0">
                <a:latin typeface="Tahoma" pitchFamily="34" charset="0"/>
              </a:rPr>
              <a:t>“Beveridžov model”</a:t>
            </a:r>
            <a:endParaRPr lang="en-US" sz="2400" b="1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10826"/>
      </p:ext>
    </p:extLst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800" b="1" smtClean="0">
                <a:latin typeface="Tahoma" pitchFamily="34" charset="0"/>
              </a:rPr>
              <a:t>СИСТЕМ КОГА ВИШЕ НЕМА</a:t>
            </a:r>
            <a:r>
              <a:rPr lang="sr-Latn-CS" sz="2800" b="1" smtClean="0">
                <a:latin typeface="Tahoma" pitchFamily="34" charset="0"/>
              </a:rPr>
              <a:t>–</a:t>
            </a:r>
            <a:br>
              <a:rPr lang="sr-Latn-CS" sz="2800" b="1" smtClean="0">
                <a:latin typeface="Tahoma" pitchFamily="34" charset="0"/>
              </a:rPr>
            </a:br>
            <a:r>
              <a:rPr lang="sr-Latn-CS" sz="2800" b="1" smtClean="0">
                <a:latin typeface="Tahoma" pitchFamily="34" charset="0"/>
              </a:rPr>
              <a:t>“SEMAŠKO MODEL” !!!</a:t>
            </a:r>
            <a:br>
              <a:rPr lang="sr-Latn-CS" sz="2800" b="1" smtClean="0">
                <a:latin typeface="Tahoma" pitchFamily="34" charset="0"/>
              </a:rPr>
            </a:br>
            <a:r>
              <a:rPr lang="sr-Latn-CS" sz="2400" b="1" smtClean="0">
                <a:latin typeface="Tahoma" pitchFamily="34" charset="0"/>
              </a:rPr>
              <a:t>(</a:t>
            </a:r>
            <a:r>
              <a:rPr lang="sr-Cyrl-RS" sz="2400" b="1" smtClean="0">
                <a:latin typeface="Tahoma" pitchFamily="34" charset="0"/>
              </a:rPr>
              <a:t>бивше социјалистичке земље</a:t>
            </a:r>
            <a:r>
              <a:rPr lang="sr-Latn-CS" sz="2400" b="1" smtClean="0">
                <a:latin typeface="Tahoma" pitchFamily="34" charset="0"/>
              </a:rPr>
              <a:t>)</a:t>
            </a:r>
            <a:endParaRPr lang="en-US" sz="2400" b="1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4382"/>
      </p:ext>
    </p:extLst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32474"/>
      </p:ext>
    </p:extLst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800" b="1" smtClean="0">
                <a:latin typeface="Tahoma" pitchFamily="34" charset="0"/>
              </a:rPr>
              <a:t>СИСТЕМ ОБАВЕЗНОГ СОЦИЈАЛНОГ</a:t>
            </a:r>
            <a:r>
              <a:rPr lang="sr-Latn-CS" sz="2800" b="1" smtClean="0">
                <a:latin typeface="Tahoma" pitchFamily="34" charset="0"/>
              </a:rPr>
              <a:t>(</a:t>
            </a:r>
            <a:r>
              <a:rPr lang="sr-Cyrl-RS" sz="2800" b="1" smtClean="0">
                <a:latin typeface="Tahoma" pitchFamily="34" charset="0"/>
              </a:rPr>
              <a:t>ЗДРАВСТВЕНОГ</a:t>
            </a:r>
            <a:r>
              <a:rPr lang="sr-Latn-CS" sz="2800" b="1" smtClean="0">
                <a:latin typeface="Tahoma" pitchFamily="34" charset="0"/>
              </a:rPr>
              <a:t>) O</a:t>
            </a:r>
            <a:r>
              <a:rPr lang="sr-Cyrl-RS" sz="2800" b="1" smtClean="0">
                <a:latin typeface="Tahoma" pitchFamily="34" charset="0"/>
              </a:rPr>
              <a:t>СИГУРАЊА</a:t>
            </a:r>
            <a:r>
              <a:rPr lang="sr-Latn-CS" sz="2800" b="1" smtClean="0">
                <a:latin typeface="Tahoma" pitchFamily="34" charset="0"/>
              </a:rPr>
              <a:t/>
            </a:r>
            <a:br>
              <a:rPr lang="sr-Latn-CS" sz="2800" b="1" smtClean="0">
                <a:latin typeface="Tahoma" pitchFamily="34" charset="0"/>
              </a:rPr>
            </a:br>
            <a:r>
              <a:rPr lang="sr-Latn-CS" sz="2800" b="1" smtClean="0">
                <a:latin typeface="Tahoma" pitchFamily="34" charset="0"/>
              </a:rPr>
              <a:t>“Bizmarkov model”</a:t>
            </a:r>
            <a:endParaRPr lang="en-US" sz="2800" b="1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26528"/>
      </p:ext>
    </p:extLst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800" b="1" smtClean="0">
                <a:latin typeface="Tahoma" pitchFamily="34" charset="0"/>
              </a:rPr>
              <a:t>СИСТЕМ ПРИВАТНОГ ЗДРАВСТВЕНОГ ОСИГУРАЊА</a:t>
            </a:r>
            <a:r>
              <a:rPr lang="sr-Latn-CS" sz="2800" b="1" smtClean="0">
                <a:latin typeface="Tahoma" pitchFamily="34" charset="0"/>
              </a:rPr>
              <a:t/>
            </a:r>
            <a:br>
              <a:rPr lang="sr-Latn-CS" sz="2800" b="1" smtClean="0">
                <a:latin typeface="Tahoma" pitchFamily="34" charset="0"/>
              </a:rPr>
            </a:br>
            <a:r>
              <a:rPr lang="sr-Cyrl-RS" sz="2800" b="1" smtClean="0">
                <a:latin typeface="Tahoma" pitchFamily="34" charset="0"/>
              </a:rPr>
              <a:t>Модел</a:t>
            </a:r>
            <a:r>
              <a:rPr lang="sr-Latn-CS" sz="2800" b="1" smtClean="0">
                <a:latin typeface="Tahoma" pitchFamily="34" charset="0"/>
              </a:rPr>
              <a:t> “</a:t>
            </a:r>
            <a:r>
              <a:rPr lang="sr-Cyrl-RS" sz="2800" b="1" smtClean="0">
                <a:latin typeface="Tahoma" pitchFamily="34" charset="0"/>
              </a:rPr>
              <a:t>сувереног</a:t>
            </a:r>
            <a:r>
              <a:rPr lang="sr-Latn-CS" sz="2800" b="1" smtClean="0">
                <a:latin typeface="Tahoma" pitchFamily="34" charset="0"/>
              </a:rPr>
              <a:t>/</a:t>
            </a:r>
            <a:r>
              <a:rPr lang="sr-Cyrl-RS" sz="2800" b="1" smtClean="0">
                <a:latin typeface="Tahoma" pitchFamily="34" charset="0"/>
              </a:rPr>
              <a:t>независног</a:t>
            </a:r>
            <a:r>
              <a:rPr lang="sr-Latn-CS" sz="2800" b="1" smtClean="0">
                <a:latin typeface="Tahoma" pitchFamily="34" charset="0"/>
              </a:rPr>
              <a:t> </a:t>
            </a:r>
            <a:r>
              <a:rPr lang="sr-Cyrl-RS" sz="2800" b="1" smtClean="0">
                <a:latin typeface="Tahoma" pitchFamily="34" charset="0"/>
              </a:rPr>
              <a:t>корисника</a:t>
            </a:r>
            <a:r>
              <a:rPr lang="sr-Latn-CS" sz="2800" b="1" smtClean="0">
                <a:latin typeface="Tahoma" pitchFamily="34" charset="0"/>
              </a:rPr>
              <a:t>”</a:t>
            </a:r>
            <a:endParaRPr lang="en-US" sz="2800" b="1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5672"/>
      </p:ext>
    </p:extLst>
  </p:cSld>
  <p:clrMapOvr>
    <a:masterClrMapping/>
  </p:clrMapOvr>
  <p:transition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КОМПОНЕНТЕ УКЉУЧЕНЕ У ФИНАНСИРАЊЕ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82069"/>
      </p:ext>
    </p:extLst>
  </p:cSld>
  <p:clrMapOvr>
    <a:masterClrMapping/>
  </p:clrMapOvr>
  <p:transition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ИЗВОРИ НОВЧАНИХ СРЕДСТАВА ЗА ФИНАНСИРАЊЕ ЗДРАВСТВЕНЕ ЗАШТИТЕ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69843"/>
      </p:ext>
    </p:extLst>
  </p:cSld>
  <p:clrMapOvr>
    <a:masterClrMapping/>
  </p:clrMapOvr>
  <p:transition>
    <p:pull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03805"/>
      </p:ext>
    </p:extLst>
  </p:cSld>
  <p:clrMapOvr>
    <a:masterClrMapping/>
  </p:clrMapOvr>
  <p:transition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Јавни извор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буџет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05136"/>
      </p:ext>
    </p:extLst>
  </p:cSld>
  <p:clrMapOvr>
    <a:masterClrMapping/>
  </p:clrMapOvr>
  <p:transition>
    <p:pull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48887"/>
      </p:ext>
    </p:extLst>
  </p:cSld>
  <p:clrMapOvr>
    <a:masterClrMapping/>
  </p:clrMapOvr>
  <p:transition>
    <p:pull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000" b="1" smtClean="0">
                <a:latin typeface="Times New Roman" pitchFamily="18" charset="0"/>
                <a:cs typeface="Times New Roman" pitchFamily="18" charset="0"/>
              </a:rPr>
              <a:t>Јавни извори</a:t>
            </a:r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smtClean="0">
                <a:latin typeface="Times New Roman" pitchFamily="18" charset="0"/>
                <a:cs typeface="Times New Roman" pitchFamily="18" charset="0"/>
              </a:rPr>
              <a:t>фондови обавезног здравственог осигурања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56626"/>
      </p:ext>
    </p:extLst>
  </p:cSld>
  <p:clrMapOvr>
    <a:masterClrMapping/>
  </p:clrMapOvr>
  <p:transition>
    <p:pull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2400" b="1" smtClean="0">
                <a:latin typeface="Times New Roman" pitchFamily="18" charset="0"/>
                <a:cs typeface="Times New Roman" pitchFamily="18" charset="0"/>
              </a:rPr>
              <a:t>Према закону о доприносима за обавезно социјално осигурање ("Службени гласник РС", број 68/14)</a:t>
            </a:r>
            <a:endParaRPr lang="en-US" sz="24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035701"/>
      </p:ext>
    </p:extLst>
  </p:cSld>
  <p:clrMapOvr>
    <a:masterClrMapping/>
  </p:clrMapOvr>
  <p:transition>
    <p:pull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22705"/>
      </p:ext>
    </p:ext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КОНЦЕПТ ЗДРАВСТВЕНОГ СИСТЕМА</a:t>
            </a:r>
            <a:r>
              <a:rPr lang="sr-Cyrl-RS" sz="3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300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3000" smtClean="0">
                <a:latin typeface="Times New Roman" pitchFamily="18" charset="0"/>
                <a:cs typeface="Times New Roman" pitchFamily="18" charset="0"/>
              </a:rPr>
              <a:t>се различито схвата и разуме.....</a:t>
            </a:r>
            <a:endParaRPr lang="en-US" sz="3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30600"/>
      </p:ext>
    </p:extLst>
  </p:cSld>
  <p:clrMapOvr>
    <a:masterClrMapping/>
  </p:clrMapOvr>
  <p:transition>
    <p:pull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73884"/>
      </p:ext>
    </p:extLst>
  </p:cSld>
  <p:clrMapOvr>
    <a:masterClrMapping/>
  </p:clrMapOvr>
  <p:transition>
    <p:pull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txBody>
          <a:bodyPr>
            <a:normAutofit fontScale="90000"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Порези и доприноси</a:t>
            </a:r>
            <a:br>
              <a:rPr lang="sr-Cyrl-RS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сличности и разлике</a:t>
            </a:r>
            <a:br>
              <a:rPr lang="sr-Cyrl-R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000" dirty="0" smtClean="0">
                <a:latin typeface="Times New Roman" pitchFamily="18" charset="0"/>
                <a:cs typeface="Times New Roman" pitchFamily="18" charset="0"/>
              </a:rPr>
              <a:t>-оба су принудна </a:t>
            </a: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и неповратна давања, наметнута ауторитетом власти</a:t>
            </a:r>
            <a:br>
              <a:rPr lang="sr-Cyrl-R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-порези су ненаменски приходи (држва једнострано утврђује висину пореске обавезе не доводећи је ни у какву непосредну корелацију са користи коју порески обвезник има од државе</a:t>
            </a:r>
            <a:br>
              <a:rPr lang="sr-Cyrl-R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R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200" dirty="0" smtClean="0">
                <a:latin typeface="Times New Roman" pitchFamily="18" charset="0"/>
                <a:cs typeface="Times New Roman" pitchFamily="18" charset="0"/>
              </a:rPr>
              <a:t>-доприноси су наменски приходи (његова висина стоји у одређеној корелацији са вредношћу и карактером учињене услуге и радије се плаћа јер се њиме стиче лична и конкретна корист, тј. право на онакву здравствену заштиту каква је дефинисана законом)</a:t>
            </a:r>
            <a:br>
              <a:rPr lang="sr-Cyrl-RS" sz="2200" dirty="0" smtClean="0">
                <a:latin typeface="Times New Roman" pitchFamily="18" charset="0"/>
                <a:cs typeface="Times New Roman" pitchFamily="18" charset="0"/>
              </a:rPr>
            </a:br>
            <a:endParaRPr lang="sr-Latn-R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2930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87491"/>
      </p:ext>
    </p:extLst>
  </p:cSld>
  <p:clrMapOvr>
    <a:masterClrMapping/>
  </p:clrMapOvr>
  <p:transition>
    <p:pull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Партиципација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29586"/>
      </p:ext>
    </p:extLst>
  </p:cSld>
  <p:clrMapOvr>
    <a:masterClrMapping/>
  </p:clrMapOvr>
  <p:transition>
    <p:pull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76635"/>
      </p:ext>
    </p:extLst>
  </p:cSld>
  <p:clrMapOvr>
    <a:masterClrMapping/>
  </p:clrMapOvr>
  <p:transition>
    <p:pull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7900"/>
      </p:ext>
    </p:extLst>
  </p:cSld>
  <p:clrMapOvr>
    <a:masterClrMapping/>
  </p:clrMapOvr>
  <p:transition>
    <p:pull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44799"/>
      </p:ext>
    </p:extLst>
  </p:cSld>
  <p:clrMapOvr>
    <a:masterClrMapping/>
  </p:clrMapOvr>
  <p:transition>
    <p:pull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 плаћања давалаца здравствених услуга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57163"/>
      </p:ext>
    </p:extLst>
  </p:cSld>
  <p:clrMapOvr>
    <a:masterClrMapping/>
  </p:clrMapOvr>
  <p:transition>
    <p:pull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51007"/>
      </p:ext>
    </p:extLst>
  </p:cSld>
  <p:clrMapOvr>
    <a:masterClrMapping/>
  </p:clrMapOvr>
  <p:transition>
    <p:pull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282235"/>
      </p:ext>
    </p:ext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sr-Latn-CS" sz="3000" b="1" smtClean="0">
                <a:latin typeface="Tahoma" pitchFamily="34" charset="0"/>
              </a:rPr>
              <a:t>T</a:t>
            </a:r>
            <a:r>
              <a:rPr lang="sr-Cyrl-RS" sz="3000" b="1" smtClean="0">
                <a:latin typeface="Tahoma" pitchFamily="34" charset="0"/>
              </a:rPr>
              <a:t>ЕРМИНОЛОШКА РАЗЈАШЊЕЊА</a:t>
            </a:r>
            <a:endParaRPr lang="en-US" sz="3000" b="1" dirty="0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62866"/>
      </p:ext>
    </p:extLst>
  </p:cSld>
  <p:clrMapOvr>
    <a:masterClrMapping/>
  </p:clrMapOvr>
  <p:transition>
    <p:pull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61908"/>
      </p:ext>
    </p:extLst>
  </p:cSld>
  <p:clrMapOvr>
    <a:masterClrMapping/>
  </p:clrMapOvr>
  <p:transition>
    <p:pull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sr-Cyrl-RS" sz="3600" b="1" smtClean="0">
                <a:latin typeface="Tahoma" pitchFamily="34" charset="0"/>
              </a:rPr>
              <a:t>КАКВУ ВРСТУ ЗДРАВСТВЕНИХ СИСТЕМА ЖЕЛИМО</a:t>
            </a:r>
            <a:r>
              <a:rPr lang="sr-Latn-CS" sz="3600" b="1" smtClean="0">
                <a:latin typeface="Tahoma" pitchFamily="34" charset="0"/>
              </a:rPr>
              <a:t>?</a:t>
            </a:r>
            <a:endParaRPr lang="en-US" sz="3600" b="1" smtClean="0">
              <a:latin typeface="Tahoma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71004"/>
      </p:ext>
    </p:extLst>
  </p:cSld>
  <p:clrMapOvr>
    <a:masterClrMapping/>
  </p:clrMapOvr>
  <p:transition>
    <p:pull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ХВАЛА НА ПАЖЊИ!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7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200" b="1" smtClean="0">
                <a:latin typeface="Times New Roman" pitchFamily="18" charset="0"/>
                <a:cs typeface="Times New Roman" pitchFamily="18" charset="0"/>
              </a:rPr>
              <a:t>Шта је здравствени систем?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78336"/>
      </p:ext>
    </p:extLst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r-Cyrl-RS" sz="3000" smtClean="0"/>
              <a:t> </a:t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3000" smtClean="0"/>
              <a:t/>
            </a:r>
            <a:br>
              <a:rPr lang="sr-Cyrl-RS" sz="3000" smtClean="0"/>
            </a:b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КОНЦЕПТУАЛНИ ОКВИР </a:t>
            </a:r>
            <a:br>
              <a:rPr lang="sr-Cyrl-RS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ЗДРАВСТВЕНОГ СИСТЕМА ПРЕМА СЗО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157342"/>
      </p:ext>
    </p:extLst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УПРАВЉАЊЕ ЗДРАВСТВЕНИМ СИСТЕМОМ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862274"/>
      </p:ext>
    </p:extLst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sr-Cyrl-RS" sz="2800" b="1" smtClean="0">
                <a:latin typeface="Times New Roman" pitchFamily="18" charset="0"/>
                <a:cs typeface="Times New Roman" pitchFamily="18" charset="0"/>
              </a:rPr>
              <a:t>ЗДРАВСТВЕНИ СИСТЕМИ СУ ПОД СТАЛНИМ ПРИТИСКОМ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46631"/>
      </p:ext>
    </p:extLst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sr-Cyrl-RS" sz="3000" b="1" smtClean="0">
                <a:latin typeface="Times New Roman" pitchFamily="18" charset="0"/>
                <a:cs typeface="Times New Roman" pitchFamily="18" charset="0"/>
              </a:rPr>
              <a:t>ПРУЖАЊЕ ЗДРАВСТВЕНИХ УСЛУГА</a:t>
            </a:r>
            <a:endParaRPr lang="en-US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78182"/>
      </p:ext>
    </p:extLst>
  </p:cSld>
  <p:clrMapOvr>
    <a:masterClrMapping/>
  </p:clrMapOvr>
  <p:transition>
    <p:pull dir="r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52</TotalTime>
  <Words>128</Words>
  <Application>Microsoft Office PowerPoint</Application>
  <PresentationFormat>On-screen Show (4:3)</PresentationFormat>
  <Paragraphs>30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Franklin Gothic Book</vt:lpstr>
      <vt:lpstr>Franklin Gothic Medium</vt:lpstr>
      <vt:lpstr>Tahoma</vt:lpstr>
      <vt:lpstr>Times New Roman</vt:lpstr>
      <vt:lpstr>Tunga</vt:lpstr>
      <vt:lpstr>Wingdings</vt:lpstr>
      <vt:lpstr>Angles</vt:lpstr>
      <vt:lpstr>ЗДРАВСТВЕНИ СИСТЕМИ</vt:lpstr>
      <vt:lpstr>PowerPoint Presentation</vt:lpstr>
      <vt:lpstr>КОНЦЕПТ ЗДРАВСТВЕНОГ СИСТЕМА се различито схвата и разуме.....</vt:lpstr>
      <vt:lpstr>TЕРМИНОЛОШКА РАЗЈАШЊЕЊА</vt:lpstr>
      <vt:lpstr>Шта је здравствени систем?</vt:lpstr>
      <vt:lpstr>                   КОНЦЕПТУАЛНИ ОКВИР  ЗДРАВСТВЕНОГ СИСТЕМА ПРЕМА СЗО</vt:lpstr>
      <vt:lpstr>УПРАВЉАЊЕ ЗДРАВСТВЕНИМ СИСТЕМОМ</vt:lpstr>
      <vt:lpstr>ЗДРАВСТВЕНИ СИСТЕМИ СУ ПОД СТАЛНИМ ПРИТИСКОМ</vt:lpstr>
      <vt:lpstr>ПРУЖАЊЕ ЗДРАВСТВЕНИХ УСЛУГА</vt:lpstr>
      <vt:lpstr>РЕСУРСИ У ЗДРАВСТВЕНОМ СИСТЕМУ</vt:lpstr>
      <vt:lpstr>КАДРОВИ У ЗДРАВСТВЕНОМ СИСТЕМУ</vt:lpstr>
      <vt:lpstr>ЛЕКОВИ, ВАКЦИНЕ, ЗДРАВСТВЕНЕ ТЕХНОЛОГИЈЕ</vt:lpstr>
      <vt:lpstr>ИНФОРМАЦИЈЕ И ЗНАЊЕ</vt:lpstr>
      <vt:lpstr>КЛАСИФИКАЦИЈА ЗДРАВСТВЕНИХ СИСТЕМА</vt:lpstr>
      <vt:lpstr> Укупни издаци за здравствену заштиту по глави становника у Србији одабраним земљама изражени у доларима</vt:lpstr>
      <vt:lpstr>МОДЕЛИ ЗДРАВСТВЕНИХ СИСТЕМА ПРЕМА OECD-У</vt:lpstr>
      <vt:lpstr>МОДЕЛИ ЗДРАВСТВЕНИХ СИСТЕМА “Сви системи здравствене заштите су несавршени и скупи”</vt:lpstr>
      <vt:lpstr>НАЦИОНАЛНА ЗДРАВСТВЕНА СЛУЖБА (National Health Service - NHS) “Beveridžov model”</vt:lpstr>
      <vt:lpstr>СИСТЕМ КОГА ВИШЕ НЕМА– “SEMAŠKO MODEL” !!! (бивше социјалистичке земље)</vt:lpstr>
      <vt:lpstr>СИСТЕМ ОБАВЕЗНОГ СОЦИЈАЛНОГ(ЗДРАВСТВЕНОГ) OСИГУРАЊА “Bizmarkov model”</vt:lpstr>
      <vt:lpstr>СИСТЕМ ПРИВАТНОГ ЗДРАВСТВЕНОГ ОСИГУРАЊА Модел “сувереног/независног корисника”</vt:lpstr>
      <vt:lpstr> КОМПОНЕНТЕ УКЉУЧЕНЕ У ФИНАНСИРАЊЕ</vt:lpstr>
      <vt:lpstr>ИЗВОРИ НОВЧАНИХ СРЕДСТАВА ЗА ФИНАНСИРАЊЕ ЗДРАВСТВЕНЕ ЗАШТИТЕ</vt:lpstr>
      <vt:lpstr>PowerPoint Presentation</vt:lpstr>
      <vt:lpstr>Јавни извор - буџет</vt:lpstr>
      <vt:lpstr>PowerPoint Presentation</vt:lpstr>
      <vt:lpstr>Јавни извори - фондови обавезног здравственог осигурања</vt:lpstr>
      <vt:lpstr>Према закону о доприносима за обавезно социјално осигурање ("Службени гласник РС", број 68/14)</vt:lpstr>
      <vt:lpstr>PowerPoint Presentation</vt:lpstr>
      <vt:lpstr>PowerPoint Presentation</vt:lpstr>
      <vt:lpstr>Порези и доприноси сличности и разлике  -оба су принудна и неповратна давања, наметнута ауторитетом власти   -порези су ненаменски приходи (држва једнострано утврђује висину пореске обавезе не доводећи је ни у какву непосредну корелацију са користи коју порески обвезник има од државе  -доприноси су наменски приходи (његова висина стоји у одређеној корелацији са вредношћу и карактером учињене услуге и радије се плаћа јер се њиме стиче лична и конкретна корист, тј. право на онакву здравствену заштиту каква је дефинисана законом) </vt:lpstr>
      <vt:lpstr>PowerPoint Presentation</vt:lpstr>
      <vt:lpstr>Партиципација</vt:lpstr>
      <vt:lpstr>PowerPoint Presentation</vt:lpstr>
      <vt:lpstr>PowerPoint Presentation</vt:lpstr>
      <vt:lpstr>PowerPoint Presentation</vt:lpstr>
      <vt:lpstr>Начин плаћања давалаца здравствених услуга</vt:lpstr>
      <vt:lpstr>PowerPoint Presentation</vt:lpstr>
      <vt:lpstr>PowerPoint Presentation</vt:lpstr>
      <vt:lpstr>PowerPoint Presentation</vt:lpstr>
      <vt:lpstr>КАКВУ ВРСТУ ЗДРАВСТВЕНИХ СИСТЕМА ЖЕЛИМО?</vt:lpstr>
      <vt:lpstr>ХВАЛА НА ПАЖЊИ!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ЗДРАВСТВЕНИ СИСТЕМИ</dc:title>
  <dc:creator>Ceca</dc:creator>
  <cp:lastModifiedBy>Bogdan</cp:lastModifiedBy>
  <cp:revision>9</cp:revision>
  <dcterms:created xsi:type="dcterms:W3CDTF">2015-06-11T06:47:18Z</dcterms:created>
  <dcterms:modified xsi:type="dcterms:W3CDTF">2020-09-19T18:39:19Z</dcterms:modified>
</cp:coreProperties>
</file>